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9" r:id="rId10"/>
    <p:sldId id="277" r:id="rId11"/>
    <p:sldId id="278" r:id="rId12"/>
    <p:sldId id="280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5" r:id="rId21"/>
    <p:sldId id="283" r:id="rId22"/>
    <p:sldId id="281" r:id="rId23"/>
    <p:sldId id="282" r:id="rId24"/>
    <p:sldId id="276" r:id="rId25"/>
    <p:sldId id="284" r:id="rId26"/>
    <p:sldId id="285" r:id="rId27"/>
    <p:sldId id="286" r:id="rId28"/>
    <p:sldId id="287" r:id="rId29"/>
    <p:sldId id="288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1A1905-C809-49E0-B59E-9539094C7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2E22F03-6C9D-433E-8629-32047A3588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6B9F7F-32D7-4753-83CE-0897DD0E2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524C-88E6-4F38-ACC4-486C1A6F6F30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BB776B-D5CD-462B-B1C0-0C8751E16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9FA5A0-FA53-43A0-B8E8-C98647416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863D-ECCD-4B3D-93E6-70732EAD81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17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CD6779-5163-4A2B-87D7-20BF751A3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EE21A87-4DCE-478B-A157-551F47D32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C6BF30-2365-4B03-AC1D-13E3DD292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524C-88E6-4F38-ACC4-486C1A6F6F30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166F59-564B-403A-AAB5-D73F3A383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478DC9-E709-467A-BD32-0D1A8225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863D-ECCD-4B3D-93E6-70732EAD81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508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992AAB4-3374-46FD-A400-1E0305698C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9BA2D58-8467-4256-85E5-33EA224D5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B79419-DB72-4694-AD4E-A9711DAF1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524C-88E6-4F38-ACC4-486C1A6F6F30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4ED3D0-E58A-4ACD-92FF-96445583C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276B4D-049B-44AD-882F-CF360AFDA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863D-ECCD-4B3D-93E6-70732EAD81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777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7368BF-1DC8-4833-A14A-F7EC07AD8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73A0DD-4831-44F4-ACE2-178A8114B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2399AA-27B8-40B7-B811-1864FA72D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524C-88E6-4F38-ACC4-486C1A6F6F30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2A6BD7-27D9-48FE-AC62-8BD2078D5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BCB940-489D-4037-ACBE-494113B60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863D-ECCD-4B3D-93E6-70732EAD81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5752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F18B09-C414-4CD7-BD0B-5B98E8BEA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3CD15F-C3DF-4138-A1D6-6E2D89D77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C64AE1-D434-4747-AACE-A829DC364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524C-88E6-4F38-ACC4-486C1A6F6F30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A12AE1-ED00-4981-A648-DDB2255FC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36517A-EE6F-4310-A0E1-0025D9958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863D-ECCD-4B3D-93E6-70732EAD81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5747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260A84-A8EB-4227-B262-19E74029C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97D5F3-26AB-4525-A45A-326BC3D60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D7F9EE8-0F41-4E2B-A030-3ACEDF0EA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D8BB5E1-72E9-489E-91DB-CC435493D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524C-88E6-4F38-ACC4-486C1A6F6F30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67A6805-35C8-4BC4-ACDE-B2C83A710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D5F3146-0E1F-49A1-86C0-8C6EFBE9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863D-ECCD-4B3D-93E6-70732EAD81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2351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F3F39C-B9EA-4579-8A62-05AAA2021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2824FA-1038-4B09-8B15-3052C5157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8C7263F-9DEE-4E75-B335-53DB6203B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D05AC8F-2E02-49F7-AE93-563956ABE9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D59664-884E-4B80-8ADB-56E7662E9E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938B1DC-8F8D-4DCC-B6B8-91B6B6997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524C-88E6-4F38-ACC4-486C1A6F6F30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7045C78-6203-44FF-8CC5-57AB6BF0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83DCD71-FBB3-4AB2-843A-D65B422B8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863D-ECCD-4B3D-93E6-70732EAD81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403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939223-0F85-4020-81C1-AAFC6ADEE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5434C64-1795-4EC6-A379-3BF6132EE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524C-88E6-4F38-ACC4-486C1A6F6F30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CE5736-0C5F-4165-B09B-9CC014A45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8BC1DD-25CB-4C0B-966D-544E0D4B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863D-ECCD-4B3D-93E6-70732EAD81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941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395FF7A-E52F-44AF-A82D-65890B1B0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524C-88E6-4F38-ACC4-486C1A6F6F30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844F819-AF7C-4705-A6B9-61FA74BD8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6C4F7C0-E596-40AB-8B7B-7DD550AF9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863D-ECCD-4B3D-93E6-70732EAD81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1060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484D68-2BF7-452C-94AD-6A47CD7C2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E2FB81-115E-4B06-829A-4E24826A6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B82A5E3-7264-4779-BAD1-1362D1279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3B74B4-8DA3-4003-A7A5-3129AF6C2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524C-88E6-4F38-ACC4-486C1A6F6F30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F8363C3-6853-4BBA-829A-43D97C36C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AF5FB6-F6C7-42C1-A682-EF3ACE478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863D-ECCD-4B3D-93E6-70732EAD81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048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072175-A98D-41B4-AE46-CD0176E18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2ADC85E-1FFC-42DD-969F-EF4F668F48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F2CDE49-330A-4F43-A2FE-A30D791602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5984F09-3C51-4028-A2E8-A128C445C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524C-88E6-4F38-ACC4-486C1A6F6F30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4DCD6B8-A551-46F2-8FB5-E3491B5D4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FFD85C-461A-4615-8737-C48ECCEC8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863D-ECCD-4B3D-93E6-70732EAD81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150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C8F4E5C-00C0-4795-BEB1-388564106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886260-37CF-445F-B0A9-15B0B5432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2E5F44-E6F0-49C0-9066-66B9CA75DD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8524C-88E6-4F38-ACC4-486C1A6F6F30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ECA072-0952-41AF-8C04-B401239D6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CD8E03-154C-4796-B6C9-AB1A7C230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1863D-ECCD-4B3D-93E6-70732EAD81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625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alecole.ac-poitiers.fr/enonces/spip.php?page=recherche-avancee&amp;motcle%5B%5D=10&amp;motcle%5B%5D=42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0EC73C-CF7C-48CF-8EC9-5638EF0EC4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50574"/>
            <a:ext cx="9144000" cy="2398643"/>
          </a:xfrm>
        </p:spPr>
        <p:txBody>
          <a:bodyPr/>
          <a:lstStyle/>
          <a:p>
            <a:r>
              <a:rPr lang="fr-FR" dirty="0">
                <a:latin typeface="+mn-lt"/>
              </a:rPr>
              <a:t>Le sens de la division</a:t>
            </a:r>
            <a:br>
              <a:rPr lang="fr-FR">
                <a:latin typeface="+mn-lt"/>
              </a:rPr>
            </a:br>
            <a:r>
              <a:rPr lang="fr-FR">
                <a:latin typeface="+mn-lt"/>
              </a:rPr>
              <a:t>Séance 1</a:t>
            </a:r>
            <a:endParaRPr lang="fr-FR" dirty="0">
              <a:latin typeface="+mn-lt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113DC583-95FA-47BE-AA09-D755FD173C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732146"/>
              </p:ext>
            </p:extLst>
          </p:nvPr>
        </p:nvGraphicFramePr>
        <p:xfrm>
          <a:off x="7580243" y="3429000"/>
          <a:ext cx="2703445" cy="13484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3445">
                  <a:extLst>
                    <a:ext uri="{9D8B030D-6E8A-4147-A177-3AD203B41FA5}">
                      <a16:colId xmlns:a16="http://schemas.microsoft.com/office/drawing/2014/main" val="50240220"/>
                    </a:ext>
                  </a:extLst>
                </a:gridCol>
              </a:tblGrid>
              <a:tr h="134841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600" kern="50" dirty="0">
                          <a:effectLst/>
                        </a:rPr>
                        <a:t>Scénario proposé à partir des films d’animation 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600" kern="50" dirty="0">
                          <a:effectLst/>
                        </a:rPr>
                        <a:t>« Les fondamentaux »</a:t>
                      </a:r>
                      <a:endParaRPr lang="fr-FR" sz="1400" kern="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u="sng" dirty="0">
                          <a:effectLst/>
                        </a:rPr>
                        <a:t>CANOPE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3950273413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1EF2591C-3C5D-4979-BE3E-6ACB17C2A6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65760" y="3777864"/>
            <a:ext cx="5730240" cy="227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50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CD2EEC-9641-4672-BE4E-3A8107BAF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2766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Longueur de la ficelle :</a:t>
            </a:r>
          </a:p>
          <a:p>
            <a:pPr marL="0" indent="0" algn="ctr">
              <a:buNone/>
            </a:pPr>
            <a:r>
              <a:rPr lang="fr-FR" dirty="0"/>
              <a:t>72 dm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Longueur d’un lacet : </a:t>
            </a:r>
          </a:p>
          <a:p>
            <a:pPr marL="0" indent="0" algn="ctr">
              <a:buNone/>
            </a:pPr>
            <a:r>
              <a:rPr lang="fr-FR" dirty="0"/>
              <a:t>9 dm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1C2F15A5-514A-4791-83DC-FDF0A24A0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+mn-lt"/>
              </a:rPr>
              <a:t>Problème 1 : Les lacets 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21B0100-552F-41A1-86F1-3D3CA6CE87BF}"/>
              </a:ext>
            </a:extLst>
          </p:cNvPr>
          <p:cNvCxnSpPr/>
          <p:nvPr/>
        </p:nvCxnSpPr>
        <p:spPr>
          <a:xfrm>
            <a:off x="1272209" y="3415748"/>
            <a:ext cx="97403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2B3202B1-9004-4BCA-8DBB-A120D5CC87F1}"/>
              </a:ext>
            </a:extLst>
          </p:cNvPr>
          <p:cNvSpPr/>
          <p:nvPr/>
        </p:nvSpPr>
        <p:spPr>
          <a:xfrm>
            <a:off x="1192695" y="3354906"/>
            <a:ext cx="185530" cy="1216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EC3B6FD-B5E5-44B8-B913-28F36200C110}"/>
              </a:ext>
            </a:extLst>
          </p:cNvPr>
          <p:cNvSpPr/>
          <p:nvPr/>
        </p:nvSpPr>
        <p:spPr>
          <a:xfrm>
            <a:off x="10919791" y="3354906"/>
            <a:ext cx="185530" cy="1216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45DAFF5-E73D-43D9-B92D-6F3024C8FB20}"/>
              </a:ext>
            </a:extLst>
          </p:cNvPr>
          <p:cNvCxnSpPr>
            <a:cxnSpLocks/>
          </p:cNvCxnSpPr>
          <p:nvPr/>
        </p:nvCxnSpPr>
        <p:spPr>
          <a:xfrm>
            <a:off x="5135217" y="5438123"/>
            <a:ext cx="192156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868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68BA0E-7E51-4393-ABA8-215831E3E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Qu’elles sont vos recherches ?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86AD9FF1-89C5-4003-A20D-8A4A1D951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+mn-lt"/>
              </a:rPr>
              <a:t>Problème 1 : Les lacets </a:t>
            </a:r>
          </a:p>
        </p:txBody>
      </p:sp>
    </p:spTree>
    <p:extLst>
      <p:ext uri="{BB962C8B-B14F-4D97-AF65-F5344CB8AC3E}">
        <p14:creationId xmlns:p14="http://schemas.microsoft.com/office/powerpoint/2010/main" val="26454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68BA0E-7E51-4393-ABA8-215831E3E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 méthode de monsieur Ronfleur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86AD9FF1-89C5-4003-A20D-8A4A1D951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+mn-lt"/>
              </a:rPr>
              <a:t>Problème 1 : Les lacets </a:t>
            </a:r>
          </a:p>
        </p:txBody>
      </p:sp>
      <p:pic>
        <p:nvPicPr>
          <p:cNvPr id="5" name="Espace réservé du contenu 3">
            <a:extLst>
              <a:ext uri="{FF2B5EF4-FFF2-40B4-BE49-F238E27FC236}">
                <a16:creationId xmlns:a16="http://schemas.microsoft.com/office/drawing/2014/main" id="{AEE39A13-7F97-4A8D-89D3-20E299EB551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774" y="2743200"/>
            <a:ext cx="4214192" cy="266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57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F4F7AD-036B-4B2D-B9A4-834F5C8AE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Qu’est-il important de retenir ?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69A7705-C887-43CF-AB36-2EB285970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2800" dirty="0"/>
              <a:t>Problème 1 : Les lacets </a:t>
            </a:r>
          </a:p>
        </p:txBody>
      </p:sp>
    </p:spTree>
    <p:extLst>
      <p:ext uri="{BB962C8B-B14F-4D97-AF65-F5344CB8AC3E}">
        <p14:creationId xmlns:p14="http://schemas.microsoft.com/office/powerpoint/2010/main" val="3519346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43A912-AE7C-4BE4-91C6-9FCA85DEF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>
                <a:highlight>
                  <a:srgbClr val="FFFF00"/>
                </a:highlight>
              </a:rPr>
              <a:t>D’après MHM :</a:t>
            </a:r>
          </a:p>
          <a:p>
            <a:pPr marL="0" indent="0" algn="ctr">
              <a:buNone/>
            </a:pPr>
            <a:r>
              <a:rPr lang="fr-FR" b="1" dirty="0"/>
              <a:t>Leçon 17 : La division</a:t>
            </a:r>
            <a:endParaRPr lang="fr-FR" dirty="0"/>
          </a:p>
          <a:p>
            <a:pPr marL="0" indent="0">
              <a:buNone/>
            </a:pPr>
            <a:r>
              <a:rPr lang="fr-FR" b="1" dirty="0"/>
              <a:t> </a:t>
            </a:r>
            <a:endParaRPr lang="fr-FR" dirty="0"/>
          </a:p>
          <a:p>
            <a:pPr marL="0" indent="0">
              <a:buNone/>
            </a:pPr>
            <a:r>
              <a:rPr lang="fr-FR" b="1" dirty="0">
                <a:sym typeface="Wingdings" panose="05000000000000000000" pitchFamily="2" charset="2"/>
              </a:rPr>
              <a:t></a:t>
            </a:r>
            <a:r>
              <a:rPr lang="fr-FR" b="1" dirty="0"/>
              <a:t> Je comprends ce qu’est la division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La division est une </a:t>
            </a:r>
            <a:r>
              <a:rPr lang="fr-FR" b="1" dirty="0"/>
              <a:t>opération</a:t>
            </a:r>
            <a:r>
              <a:rPr lang="fr-FR" dirty="0"/>
              <a:t> qu’on utilise :</a:t>
            </a:r>
          </a:p>
          <a:p>
            <a:pPr marL="0" indent="0">
              <a:buNone/>
            </a:pPr>
            <a:r>
              <a:rPr lang="fr-FR" dirty="0"/>
              <a:t> - quand on fait des partages et qu’on cherche le nombre de parts.</a:t>
            </a:r>
          </a:p>
          <a:p>
            <a:pPr marL="0" indent="0">
              <a:buNone/>
            </a:pPr>
            <a:r>
              <a:rPr lang="fr-FR" i="1" dirty="0"/>
              <a:t>Exemple :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J’ai 12 bonbons et je prépare des sacs de 4 bonbons. Combien vais-je remplir de sacs ? </a:t>
            </a:r>
          </a:p>
          <a:p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C8BD7355-3543-4A44-99F2-1BB3C8D17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+mn-lt"/>
              </a:rPr>
              <a:t>Problème 1 : Les lacets </a:t>
            </a:r>
            <a:endParaRPr lang="fr-F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781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E5318F-3507-478E-BAE5-F69019F36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latin typeface="+mn-lt"/>
              </a:rPr>
              <a:t>Problème 2 : Les prunes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D39BEC42-E461-4C25-B62E-7DC2873E79F9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50000"/>
          <a:stretch/>
        </p:blipFill>
        <p:spPr>
          <a:xfrm>
            <a:off x="1550504" y="2131493"/>
            <a:ext cx="5115339" cy="3996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91F770E-72D0-4D1B-84EF-C5752018E67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786" y="3298744"/>
            <a:ext cx="2887014" cy="300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56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834DF8-976B-40F3-9C41-C0493A226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latin typeface="+mn-lt"/>
              </a:rPr>
              <a:t>Problème 2 : Les prunes</a:t>
            </a:r>
            <a:endParaRPr lang="fr-FR" sz="2800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237A47-F42D-41D5-8920-A171B3380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Quel est le problème ?</a:t>
            </a:r>
          </a:p>
        </p:txBody>
      </p:sp>
    </p:spTree>
    <p:extLst>
      <p:ext uri="{BB962C8B-B14F-4D97-AF65-F5344CB8AC3E}">
        <p14:creationId xmlns:p14="http://schemas.microsoft.com/office/powerpoint/2010/main" val="2052799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834DF8-976B-40F3-9C41-C0493A226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latin typeface="+mn-lt"/>
              </a:rPr>
              <a:t>Problème 2 : Les prunes </a:t>
            </a:r>
            <a:endParaRPr lang="fr-FR" sz="2800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237A47-F42D-41D5-8920-A171B3380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Commet partager équitablement la cueillette 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5BDE745-02A7-4EBB-85CF-2015C6CD9DC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221" y="2975459"/>
            <a:ext cx="3949258" cy="320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51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834DF8-976B-40F3-9C41-C0493A226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latin typeface="+mn-lt"/>
              </a:rPr>
              <a:t>Problème 2 : Les prunes</a:t>
            </a:r>
            <a:endParaRPr lang="fr-FR" sz="2800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237A47-F42D-41D5-8920-A171B3380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Comment partager équitablement la cueillette ?</a:t>
            </a:r>
          </a:p>
          <a:p>
            <a:pPr marL="0" indent="0">
              <a:buNone/>
            </a:pPr>
            <a:r>
              <a:rPr lang="fr-FR" dirty="0"/>
              <a:t>→ nombre de prunes cueillies</a:t>
            </a:r>
          </a:p>
        </p:txBody>
      </p:sp>
    </p:spTree>
    <p:extLst>
      <p:ext uri="{BB962C8B-B14F-4D97-AF65-F5344CB8AC3E}">
        <p14:creationId xmlns:p14="http://schemas.microsoft.com/office/powerpoint/2010/main" val="1725730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834DF8-976B-40F3-9C41-C0493A226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latin typeface="+mn-lt"/>
              </a:rPr>
              <a:t>Problème 2 : Les prunes </a:t>
            </a:r>
            <a:endParaRPr lang="fr-FR" sz="2800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237A47-F42D-41D5-8920-A171B3380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Comment partager équitablement la cueillette ?</a:t>
            </a:r>
          </a:p>
          <a:p>
            <a:pPr marL="0" indent="0">
              <a:buNone/>
            </a:pPr>
            <a:r>
              <a:rPr lang="fr-FR" dirty="0"/>
              <a:t>→ nombre de prunes cueillies</a:t>
            </a:r>
          </a:p>
          <a:p>
            <a:pPr marL="0" indent="0">
              <a:buNone/>
            </a:pPr>
            <a:r>
              <a:rPr lang="fr-FR" dirty="0"/>
              <a:t>→ nombre de kangourous</a:t>
            </a:r>
          </a:p>
        </p:txBody>
      </p:sp>
    </p:spTree>
    <p:extLst>
      <p:ext uri="{BB962C8B-B14F-4D97-AF65-F5344CB8AC3E}">
        <p14:creationId xmlns:p14="http://schemas.microsoft.com/office/powerpoint/2010/main" val="3646701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E5318F-3507-478E-BAE5-F69019F36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latin typeface="+mn-lt"/>
              </a:rPr>
              <a:t>Problème 1 : Les lacets 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99181BB-30DF-4868-907F-C080AAB83295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" r="48334"/>
          <a:stretch/>
        </p:blipFill>
        <p:spPr>
          <a:xfrm>
            <a:off x="1060174" y="1690688"/>
            <a:ext cx="5380383" cy="401366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8E58816-2970-4C2B-AF10-529848CEB7F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913" y="3149600"/>
            <a:ext cx="268605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26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F4F7AD-036B-4B2D-B9A4-834F5C8AE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Comment partager équitablement 100 prunes en 5 parts pour que chaque kangourou bénéficie d’un partage équitable  ?</a:t>
            </a:r>
          </a:p>
          <a:p>
            <a:pPr marL="0" indent="0">
              <a:buNone/>
            </a:pPr>
            <a:r>
              <a:rPr lang="fr-FR" dirty="0"/>
              <a:t>- Vos hypothèses :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69A7705-C887-43CF-AB36-2EB285970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+mn-lt"/>
              </a:rPr>
              <a:t>Problème 2 : Les prunes</a:t>
            </a:r>
            <a:endParaRPr lang="fr-F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5409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F4F7AD-036B-4B2D-B9A4-834F5C8AE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Comment partager équitablement 100 prunes en 5 parts pour que chaque kangourou bénéficie d’un partage équitable  ?</a:t>
            </a:r>
          </a:p>
          <a:p>
            <a:pPr marL="0" indent="0">
              <a:buNone/>
            </a:pPr>
            <a:r>
              <a:rPr lang="fr-FR" dirty="0"/>
              <a:t>- Vos recherches :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69A7705-C887-43CF-AB36-2EB285970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+mn-lt"/>
              </a:rPr>
              <a:t>Problème 2 : Les prunes</a:t>
            </a:r>
            <a:endParaRPr lang="fr-F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7907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68BA0E-7E51-4393-ABA8-215831E3E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 méthode de monsieur Ronfleur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86AD9FF1-89C5-4003-A20D-8A4A1D951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+mn-lt"/>
              </a:rPr>
              <a:t>Problème 12: Les prunes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4489D5E-A503-4C47-B779-C6AA01359D9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3070"/>
          <a:stretch/>
        </p:blipFill>
        <p:spPr>
          <a:xfrm>
            <a:off x="3869636" y="2888974"/>
            <a:ext cx="6122504" cy="328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91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F4F7AD-036B-4B2D-B9A4-834F5C8AE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Qu’est-il important de retenir ?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69A7705-C887-43CF-AB36-2EB285970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+mn-lt"/>
              </a:rPr>
              <a:t>Problème 2 : Les prunes</a:t>
            </a:r>
          </a:p>
        </p:txBody>
      </p:sp>
    </p:spTree>
    <p:extLst>
      <p:ext uri="{BB962C8B-B14F-4D97-AF65-F5344CB8AC3E}">
        <p14:creationId xmlns:p14="http://schemas.microsoft.com/office/powerpoint/2010/main" val="2701647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43A912-AE7C-4BE4-91C6-9FCA85DEF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>
                <a:highlight>
                  <a:srgbClr val="FFFF00"/>
                </a:highlight>
              </a:rPr>
              <a:t>D’après MHM :</a:t>
            </a:r>
          </a:p>
          <a:p>
            <a:pPr marL="0" indent="0" algn="ctr">
              <a:buNone/>
            </a:pPr>
            <a:r>
              <a:rPr lang="fr-FR" b="1" dirty="0"/>
              <a:t>Leçon 17 : La division</a:t>
            </a:r>
            <a:endParaRPr lang="fr-FR" dirty="0"/>
          </a:p>
          <a:p>
            <a:pPr marL="0" indent="0">
              <a:buNone/>
            </a:pPr>
            <a:r>
              <a:rPr lang="fr-FR" b="1" dirty="0"/>
              <a:t> </a:t>
            </a:r>
            <a:endParaRPr lang="fr-FR" dirty="0"/>
          </a:p>
          <a:p>
            <a:pPr marL="0" indent="0">
              <a:buNone/>
            </a:pPr>
            <a:r>
              <a:rPr lang="fr-FR" b="1" dirty="0">
                <a:sym typeface="Wingdings" panose="05000000000000000000" pitchFamily="2" charset="2"/>
              </a:rPr>
              <a:t></a:t>
            </a:r>
            <a:r>
              <a:rPr lang="fr-FR" b="1" dirty="0"/>
              <a:t> Je comprends ce qu’est la division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La division est une </a:t>
            </a:r>
            <a:r>
              <a:rPr lang="fr-FR" b="1" dirty="0"/>
              <a:t>opération</a:t>
            </a:r>
            <a:r>
              <a:rPr lang="fr-FR" dirty="0"/>
              <a:t> qu’on utilise :</a:t>
            </a:r>
          </a:p>
          <a:p>
            <a:pPr marL="0" indent="0">
              <a:buNone/>
            </a:pPr>
            <a:r>
              <a:rPr lang="fr-FR" dirty="0"/>
              <a:t>-lorsqu’on a fait un partage et qu’on cherche la valeur de chaque part.</a:t>
            </a:r>
          </a:p>
          <a:p>
            <a:pPr marL="0" indent="0">
              <a:buNone/>
            </a:pPr>
            <a:r>
              <a:rPr lang="fr-FR" i="1" dirty="0"/>
              <a:t>Exemple :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J’ai 12 bonbons et je veux en donner de façon équitable à 4 enfants. Combien chaque enfant recevra de bonbons ? </a:t>
            </a:r>
          </a:p>
          <a:p>
            <a:r>
              <a:rPr lang="fr-FR" dirty="0"/>
              <a:t> </a:t>
            </a:r>
          </a:p>
          <a:p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C8BD7355-3543-4A44-99F2-1BB3C8D17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+mn-lt"/>
              </a:rPr>
              <a:t>Problème 2 : Les prunes</a:t>
            </a:r>
            <a:endParaRPr lang="fr-F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4752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2E6747-E4CB-4E27-9FB9-54548E538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437170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+mn-lt"/>
              </a:rPr>
              <a:t>Pour s’entrainer </a:t>
            </a:r>
            <a:r>
              <a:rPr lang="fr-FR" b="1" dirty="0">
                <a:latin typeface="+mn-lt"/>
              </a:rPr>
              <a:t>…</a:t>
            </a:r>
            <a:br>
              <a:rPr lang="fr-FR" b="1" dirty="0">
                <a:latin typeface="+mn-lt"/>
              </a:rPr>
            </a:br>
            <a:r>
              <a:rPr lang="fr-FR" sz="2400" dirty="0">
                <a:latin typeface="+mn-lt"/>
              </a:rPr>
              <a:t>Quels sont les problèmes qui permettent de calculer le nombre de parts et ceux qui permettent de calculer la valeur d’une part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FC8E5D-7C80-4A5D-8B16-D4FAEAD02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6367"/>
            <a:ext cx="10515600" cy="4210596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11DD6B29-604A-4F34-8F56-D23E800E32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632432"/>
              </p:ext>
            </p:extLst>
          </p:nvPr>
        </p:nvGraphicFramePr>
        <p:xfrm>
          <a:off x="1166192" y="1966367"/>
          <a:ext cx="9329531" cy="3450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540">
                  <a:extLst>
                    <a:ext uri="{9D8B030D-6E8A-4147-A177-3AD203B41FA5}">
                      <a16:colId xmlns:a16="http://schemas.microsoft.com/office/drawing/2014/main" val="1661952323"/>
                    </a:ext>
                  </a:extLst>
                </a:gridCol>
                <a:gridCol w="8526991">
                  <a:extLst>
                    <a:ext uri="{9D8B030D-6E8A-4147-A177-3AD203B41FA5}">
                      <a16:colId xmlns:a16="http://schemas.microsoft.com/office/drawing/2014/main" val="527552351"/>
                    </a:ext>
                  </a:extLst>
                </a:gridCol>
              </a:tblGrid>
              <a:tr h="5346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Voici des problèmes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756588"/>
                  </a:ext>
                </a:extLst>
              </a:tr>
              <a:tr h="98930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Une maman a 15 gâteaux.</a:t>
                      </a:r>
                      <a:br>
                        <a:rPr lang="fr-FR" dirty="0"/>
                      </a:br>
                      <a:r>
                        <a:rPr lang="fr-FR" dirty="0"/>
                        <a:t>Elle veut partager équitablement ces gâteaux entre ses 5 enfants.</a:t>
                      </a:r>
                      <a:br>
                        <a:rPr lang="fr-FR" dirty="0"/>
                      </a:br>
                      <a:r>
                        <a:rPr lang="fr-FR" dirty="0"/>
                        <a:t>Quelle sera la part de chaque enfant 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591596"/>
                  </a:ext>
                </a:extLst>
              </a:tr>
              <a:tr h="68911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Une fleuriste a 88 roses et confectionne des bouquets de 8 roses.</a:t>
                      </a:r>
                      <a:br>
                        <a:rPr lang="fr-FR" dirty="0"/>
                      </a:br>
                      <a:r>
                        <a:rPr lang="fr-FR" dirty="0"/>
                        <a:t>Combien de bouquets peut-elle faire 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214289"/>
                  </a:ext>
                </a:extLst>
              </a:tr>
              <a:tr h="702366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Dans une classe, il y a 28 élèves. Le maître constitue plusieurs équipes de 7 élèves.</a:t>
                      </a:r>
                      <a:br>
                        <a:rPr lang="fr-FR" dirty="0"/>
                      </a:br>
                      <a:r>
                        <a:rPr lang="fr-FR" dirty="0"/>
                        <a:t>Combien y a-t-il d’équipes 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690883"/>
                  </a:ext>
                </a:extLst>
              </a:tr>
              <a:tr h="534698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 cahiers tous identiques coûtent 10 euros. Combien coûte 1 cahier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2374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D4CE221-3F2B-4932-9531-E957BBD5A895}"/>
              </a:ext>
            </a:extLst>
          </p:cNvPr>
          <p:cNvSpPr/>
          <p:nvPr/>
        </p:nvSpPr>
        <p:spPr>
          <a:xfrm>
            <a:off x="2637183" y="5777947"/>
            <a:ext cx="8716617" cy="861392"/>
          </a:xfrm>
          <a:prstGeom prst="rect">
            <a:avLst/>
          </a:prstGeom>
          <a:ln w="127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D’après le site :  Enoncés de problèmes arithmétiques A l’école de l’académie de Poitiers</a:t>
            </a:r>
          </a:p>
          <a:p>
            <a:pPr algn="ctr"/>
            <a:r>
              <a:rPr lang="fr-FR" dirty="0">
                <a:hlinkClick r:id="rId2"/>
              </a:rPr>
              <a:t>Banque de problèmes arithmétiques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1289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B47C18-BAAA-4D5B-8A6F-6E45AED48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Problème 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3E40B8-135B-476E-85BD-19C75DAD1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fr-FR" b="1" dirty="0"/>
              <a:t>Une maman a 15 gâteaux.</a:t>
            </a:r>
            <a:br>
              <a:rPr lang="fr-FR" b="1" dirty="0"/>
            </a:br>
            <a:r>
              <a:rPr lang="fr-FR" b="1" dirty="0"/>
              <a:t>Elle veut partager équitablement ces gâteaux entre ses 5 enfants.</a:t>
            </a:r>
            <a:br>
              <a:rPr lang="fr-FR" b="1" dirty="0"/>
            </a:br>
            <a:r>
              <a:rPr lang="fr-FR" b="1" dirty="0"/>
              <a:t>Quelle sera la part de chaque enfant ?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72094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B47C18-BAAA-4D5B-8A6F-6E45AED48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Problème 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3E40B8-135B-476E-85BD-19C75DAD1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Une fleuriste a 88 roses et confectionne des bouquets de 8 roses.</a:t>
            </a:r>
            <a:br>
              <a:rPr lang="fr-FR" b="1" dirty="0"/>
            </a:br>
            <a:r>
              <a:rPr lang="fr-FR" b="1" dirty="0"/>
              <a:t>Combien de bouquets peut-elle faire 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19487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B47C18-BAAA-4D5B-8A6F-6E45AED48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>
                <a:latin typeface="+mn-lt"/>
              </a:rPr>
              <a:t>Problème 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3E40B8-135B-476E-85BD-19C75DAD1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Dans une classe, il y a 28 élèves. Le maître constitue plusieurs équipes de 7 élèves.</a:t>
            </a:r>
            <a:br>
              <a:rPr lang="fr-FR" b="1" dirty="0"/>
            </a:br>
            <a:r>
              <a:rPr lang="fr-FR" b="1" dirty="0"/>
              <a:t>Combien y a-t-il d’équipes 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52278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B47C18-BAAA-4D5B-8A6F-6E45AED48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Problème 4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3E40B8-135B-476E-85BD-19C75DAD1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57452" cy="4351338"/>
          </a:xfrm>
        </p:spPr>
        <p:txBody>
          <a:bodyPr/>
          <a:lstStyle/>
          <a:p>
            <a:r>
              <a:rPr lang="fr-FR" b="1" dirty="0"/>
              <a:t>5 cahiers tous identiques coûtent 10 euros. Combien coûte 1 cahier 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207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834DF8-976B-40F3-9C41-C0493A226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latin typeface="+mn-lt"/>
              </a:rPr>
              <a:t>Problème 1 : Les lacets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237A47-F42D-41D5-8920-A171B3380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Quel est le problème ?</a:t>
            </a:r>
          </a:p>
        </p:txBody>
      </p:sp>
    </p:spTree>
    <p:extLst>
      <p:ext uri="{BB962C8B-B14F-4D97-AF65-F5344CB8AC3E}">
        <p14:creationId xmlns:p14="http://schemas.microsoft.com/office/powerpoint/2010/main" val="2467615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834DF8-976B-40F3-9C41-C0493A226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latin typeface="+mn-lt"/>
              </a:rPr>
              <a:t>Problème 1 : Les lacets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237A47-F42D-41D5-8920-A171B3380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Y aura-t-il assez de ficelle pour faire des lacets pour les casoars 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4D907E4-3471-468C-98BE-DA5D175367D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649" y="3131999"/>
            <a:ext cx="5760720" cy="287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28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834DF8-976B-40F3-9C41-C0493A226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+mn-lt"/>
              </a:rPr>
              <a:t>Problème 1 : Les lacets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237A47-F42D-41D5-8920-A171B3380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Y aura-t-il assez de ficelle pour faire des lacets pour les casoars ?</a:t>
            </a:r>
          </a:p>
          <a:p>
            <a:pPr marL="0" indent="0">
              <a:buNone/>
            </a:pPr>
            <a:r>
              <a:rPr lang="fr-FR" dirty="0"/>
              <a:t>→ longueur de la ficelle</a:t>
            </a:r>
          </a:p>
        </p:txBody>
      </p:sp>
    </p:spTree>
    <p:extLst>
      <p:ext uri="{BB962C8B-B14F-4D97-AF65-F5344CB8AC3E}">
        <p14:creationId xmlns:p14="http://schemas.microsoft.com/office/powerpoint/2010/main" val="367462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834DF8-976B-40F3-9C41-C0493A226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latin typeface="+mn-lt"/>
              </a:rPr>
              <a:t>Problème 1 : Les lacets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237A47-F42D-41D5-8920-A171B3380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Y aura-t-il assez de ficelle pour faire des lacets pour les casoars ?</a:t>
            </a:r>
          </a:p>
          <a:p>
            <a:pPr marL="0" indent="0">
              <a:buNone/>
            </a:pPr>
            <a:r>
              <a:rPr lang="fr-FR" dirty="0"/>
              <a:t>→ longueur de la ficelle</a:t>
            </a:r>
          </a:p>
          <a:p>
            <a:pPr marL="0" indent="0">
              <a:buNone/>
            </a:pPr>
            <a:r>
              <a:rPr lang="fr-FR" dirty="0"/>
              <a:t>→ longueur d’1 lacet </a:t>
            </a:r>
          </a:p>
        </p:txBody>
      </p:sp>
    </p:spTree>
    <p:extLst>
      <p:ext uri="{BB962C8B-B14F-4D97-AF65-F5344CB8AC3E}">
        <p14:creationId xmlns:p14="http://schemas.microsoft.com/office/powerpoint/2010/main" val="1578409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834DF8-976B-40F3-9C41-C0493A226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latin typeface="+mn-lt"/>
              </a:rPr>
              <a:t>Problème 1 : Les lacets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237A47-F42D-41D5-8920-A171B3380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Y aura-t-il assez de ficelle pour faire des lacets pour les casoars ?</a:t>
            </a:r>
          </a:p>
          <a:p>
            <a:pPr marL="0" indent="0">
              <a:buNone/>
            </a:pPr>
            <a:r>
              <a:rPr lang="fr-FR" dirty="0"/>
              <a:t>→ longueur de la ficelle</a:t>
            </a:r>
          </a:p>
          <a:p>
            <a:pPr marL="0" indent="0">
              <a:buNone/>
            </a:pPr>
            <a:r>
              <a:rPr lang="fr-FR" dirty="0"/>
              <a:t>→ longueur d’1 lacet </a:t>
            </a:r>
          </a:p>
          <a:p>
            <a:pPr marL="0" indent="0">
              <a:buNone/>
            </a:pPr>
            <a:r>
              <a:rPr lang="fr-FR" dirty="0"/>
              <a:t>→ nombre de casoars</a:t>
            </a:r>
          </a:p>
        </p:txBody>
      </p:sp>
    </p:spTree>
    <p:extLst>
      <p:ext uri="{BB962C8B-B14F-4D97-AF65-F5344CB8AC3E}">
        <p14:creationId xmlns:p14="http://schemas.microsoft.com/office/powerpoint/2010/main" val="2686943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834DF8-976B-40F3-9C41-C0493A226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latin typeface="+mn-lt"/>
              </a:rPr>
              <a:t>Problème 1 : Les lacets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237A47-F42D-41D5-8920-A171B3380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Y aura-t-il assez de ficelle pour faire des lacets pour les casoars ?</a:t>
            </a:r>
          </a:p>
          <a:p>
            <a:pPr marL="0" indent="0">
              <a:buNone/>
            </a:pPr>
            <a:r>
              <a:rPr lang="fr-FR" dirty="0"/>
              <a:t>→ longueur de la ficelle</a:t>
            </a:r>
          </a:p>
          <a:p>
            <a:pPr marL="0" indent="0">
              <a:buNone/>
            </a:pPr>
            <a:r>
              <a:rPr lang="fr-FR" dirty="0"/>
              <a:t>→ longueur d’1 lacet </a:t>
            </a:r>
          </a:p>
          <a:p>
            <a:pPr marL="0" indent="0">
              <a:buNone/>
            </a:pPr>
            <a:r>
              <a:rPr lang="fr-FR" dirty="0"/>
              <a:t>→ nombre de casoars</a:t>
            </a:r>
          </a:p>
          <a:p>
            <a:pPr marL="0" indent="0">
              <a:buNone/>
            </a:pPr>
            <a:r>
              <a:rPr lang="fr-FR" dirty="0"/>
              <a:t>→ nombre de lacets</a:t>
            </a:r>
          </a:p>
        </p:txBody>
      </p:sp>
    </p:spTree>
    <p:extLst>
      <p:ext uri="{BB962C8B-B14F-4D97-AF65-F5344CB8AC3E}">
        <p14:creationId xmlns:p14="http://schemas.microsoft.com/office/powerpoint/2010/main" val="4024798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3429D8-91AB-4803-86F1-048FEF5F6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Quelles sont les hypothèses ?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CA86F2E5-D7C9-4596-8061-7D92FBC55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+mn-lt"/>
              </a:rPr>
              <a:t>Problème 1 : Les lacets </a:t>
            </a:r>
          </a:p>
        </p:txBody>
      </p:sp>
    </p:spTree>
    <p:extLst>
      <p:ext uri="{BB962C8B-B14F-4D97-AF65-F5344CB8AC3E}">
        <p14:creationId xmlns:p14="http://schemas.microsoft.com/office/powerpoint/2010/main" val="24242463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739</Words>
  <Application>Microsoft Office PowerPoint</Application>
  <PresentationFormat>Grand écran</PresentationFormat>
  <Paragraphs>106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Wingdings</vt:lpstr>
      <vt:lpstr>Thème Office</vt:lpstr>
      <vt:lpstr>Le sens de la division Séance 1</vt:lpstr>
      <vt:lpstr>Problème 1 : Les lacets </vt:lpstr>
      <vt:lpstr>Problème 1 : Les lacets </vt:lpstr>
      <vt:lpstr>Problème 1 : Les lacets </vt:lpstr>
      <vt:lpstr>Problème 1 : Les lacets </vt:lpstr>
      <vt:lpstr>Problème 1 : Les lacets </vt:lpstr>
      <vt:lpstr>Problème 1 : Les lacets </vt:lpstr>
      <vt:lpstr>Problème 1 : Les lacets </vt:lpstr>
      <vt:lpstr>Problème 1 : Les lacets </vt:lpstr>
      <vt:lpstr>Problème 1 : Les lacets </vt:lpstr>
      <vt:lpstr>Problème 1 : Les lacets </vt:lpstr>
      <vt:lpstr>Problème 1 : Les lacets </vt:lpstr>
      <vt:lpstr>Problème 1 : Les lacets </vt:lpstr>
      <vt:lpstr>Problème 1 : Les lacets </vt:lpstr>
      <vt:lpstr>Problème 2 : Les prunes</vt:lpstr>
      <vt:lpstr>Problème 2 : Les prunes</vt:lpstr>
      <vt:lpstr>Problème 2 : Les prunes </vt:lpstr>
      <vt:lpstr>Problème 2 : Les prunes</vt:lpstr>
      <vt:lpstr>Problème 2 : Les prunes </vt:lpstr>
      <vt:lpstr>Problème 2 : Les prunes</vt:lpstr>
      <vt:lpstr>Problème 2 : Les prunes</vt:lpstr>
      <vt:lpstr>Problème 12: Les prunes</vt:lpstr>
      <vt:lpstr>Problème 2 : Les prunes</vt:lpstr>
      <vt:lpstr>Problème 2 : Les prunes</vt:lpstr>
      <vt:lpstr>Pour s’entrainer … Quels sont les problèmes qui permettent de calculer le nombre de parts et ceux qui permettent de calculer la valeur d’une part ?</vt:lpstr>
      <vt:lpstr>Problème 1</vt:lpstr>
      <vt:lpstr>Problème 2</vt:lpstr>
      <vt:lpstr>Problème 3</vt:lpstr>
      <vt:lpstr>Problème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sens de la division</dc:title>
  <dc:creator>Quillery Florence</dc:creator>
  <cp:lastModifiedBy>Quillery Florence</cp:lastModifiedBy>
  <cp:revision>11</cp:revision>
  <dcterms:created xsi:type="dcterms:W3CDTF">2020-05-23T10:11:42Z</dcterms:created>
  <dcterms:modified xsi:type="dcterms:W3CDTF">2020-05-25T09:40:56Z</dcterms:modified>
</cp:coreProperties>
</file>