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9" r:id="rId6"/>
    <p:sldId id="290" r:id="rId7"/>
    <p:sldId id="291" r:id="rId8"/>
    <p:sldId id="262" r:id="rId9"/>
    <p:sldId id="265" r:id="rId10"/>
    <p:sldId id="266" r:id="rId11"/>
    <p:sldId id="284" r:id="rId12"/>
    <p:sldId id="293" r:id="rId13"/>
    <p:sldId id="296" r:id="rId14"/>
    <p:sldId id="297" r:id="rId15"/>
    <p:sldId id="292" r:id="rId16"/>
    <p:sldId id="294" r:id="rId17"/>
    <p:sldId id="298" r:id="rId18"/>
    <p:sldId id="299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A1905-C809-49E0-B59E-9539094C7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E22F03-6C9D-433E-8629-32047A358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6B9F7F-32D7-4753-83CE-0897DD0E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BB776B-D5CD-462B-B1C0-0C8751E1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9FA5A0-FA53-43A0-B8E8-C9864741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CD6779-5163-4A2B-87D7-20BF751A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E21A87-4DCE-478B-A157-551F47D32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C6BF30-2365-4B03-AC1D-13E3DD29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166F59-564B-403A-AAB5-D73F3A38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478DC9-E709-467A-BD32-0D1A8225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50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992AAB4-3374-46FD-A400-1E0305698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BA2D58-8467-4256-85E5-33EA224D5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B79419-DB72-4694-AD4E-A9711DAF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4ED3D0-E58A-4ACD-92FF-96445583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276B4D-049B-44AD-882F-CF360AFD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77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368BF-1DC8-4833-A14A-F7EC07A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73A0DD-4831-44F4-ACE2-178A8114B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2399AA-27B8-40B7-B811-1864FA72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2A6BD7-27D9-48FE-AC62-8BD2078D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BCB940-489D-4037-ACBE-494113B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75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18B09-C414-4CD7-BD0B-5B98E8BE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3CD15F-C3DF-4138-A1D6-6E2D89D77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C64AE1-D434-4747-AACE-A829DC36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A12AE1-ED00-4981-A648-DDB2255F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36517A-EE6F-4310-A0E1-0025D995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74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60A84-A8EB-4227-B262-19E74029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97D5F3-26AB-4525-A45A-326BC3D60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7F9EE8-0F41-4E2B-A030-3ACEDF0EA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8BB5E1-72E9-489E-91DB-CC435493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7A6805-35C8-4BC4-ACDE-B2C83A71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5F3146-0E1F-49A1-86C0-8C6EFBE9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35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3F39C-B9EA-4579-8A62-05AAA202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2824FA-1038-4B09-8B15-3052C5157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C7263F-9DEE-4E75-B335-53DB6203B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05AC8F-2E02-49F7-AE93-563956ABE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D59664-884E-4B80-8ADB-56E7662E9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938B1DC-8F8D-4DCC-B6B8-91B6B699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7045C78-6203-44FF-8CC5-57AB6BF0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3DCD71-FBB3-4AB2-843A-D65B422B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40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39223-0F85-4020-81C1-AAFC6ADE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434C64-1795-4EC6-A379-3BF6132E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E5736-0C5F-4165-B09B-9CC014A4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8BC1DD-25CB-4C0B-966D-544E0D4B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94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95FF7A-E52F-44AF-A82D-65890B1B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44F819-AF7C-4705-A6B9-61FA74BD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C4F7C0-E596-40AB-8B7B-7DD550AF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06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84D68-2BF7-452C-94AD-6A47CD7C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E2FB81-115E-4B06-829A-4E24826A6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82A5E3-7264-4779-BAD1-1362D1279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3B74B4-8DA3-4003-A7A5-3129AF6C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8363C3-6853-4BBA-829A-43D97C36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AF5FB6-F6C7-42C1-A682-EF3ACE47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04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72175-A98D-41B4-AE46-CD0176E1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ADC85E-1FFC-42DD-969F-EF4F668F4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2CDE49-330A-4F43-A2FE-A30D79160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984F09-3C51-4028-A2E8-A128C445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DCD6B8-A551-46F2-8FB5-E3491B5D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FFD85C-461A-4615-8737-C48ECCEC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15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8F4E5C-00C0-4795-BEB1-38856410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886260-37CF-445F-B0A9-15B0B5432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2E5F44-E6F0-49C0-9066-66B9CA75D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ECA072-0952-41AF-8C04-B401239D6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D8E03-154C-4796-B6C9-AB1A7C230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2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0EC73C-CF7C-48CF-8EC9-5638EF0EC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0574"/>
            <a:ext cx="9144000" cy="1974574"/>
          </a:xfrm>
        </p:spPr>
        <p:txBody>
          <a:bodyPr/>
          <a:lstStyle/>
          <a:p>
            <a:r>
              <a:rPr lang="fr-FR" dirty="0">
                <a:latin typeface="+mn-lt"/>
              </a:rPr>
              <a:t>Le sens de la division</a:t>
            </a:r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>Séance 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C8BCAA-FB06-4F36-B0C7-A91528B757F1}"/>
              </a:ext>
            </a:extLst>
          </p:cNvPr>
          <p:cNvPicPr/>
          <p:nvPr/>
        </p:nvPicPr>
        <p:blipFill rotWithShape="1">
          <a:blip r:embed="rId2"/>
          <a:srcRect r="68969"/>
          <a:stretch/>
        </p:blipFill>
        <p:spPr bwMode="auto">
          <a:xfrm>
            <a:off x="1404732" y="3074311"/>
            <a:ext cx="4373217" cy="3021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C405E55-FEE3-41A4-A659-4FD311F740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3791145"/>
            <a:ext cx="2324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5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3A912-AE7C-4BE4-91C6-9FCA85DEF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6"/>
            <a:ext cx="10515600" cy="538038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D’après MHM :</a:t>
            </a:r>
          </a:p>
          <a:p>
            <a:pPr marL="0" indent="0" algn="ctr">
              <a:buNone/>
            </a:pPr>
            <a:r>
              <a:rPr lang="fr-FR" sz="5100" b="1" dirty="0"/>
              <a:t>Leçon 17 : La division</a:t>
            </a:r>
            <a:endParaRPr lang="fr-FR" sz="5100" dirty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sz="3800" b="1" dirty="0">
                <a:sym typeface="Wingdings" panose="05000000000000000000" pitchFamily="2" charset="2"/>
              </a:rPr>
              <a:t></a:t>
            </a:r>
            <a:r>
              <a:rPr lang="fr-FR" sz="3800" b="1" dirty="0"/>
              <a:t> Je sais faire la division et je connais le vocabulaire.</a:t>
            </a:r>
            <a:endParaRPr lang="fr-FR" sz="3800" dirty="0"/>
          </a:p>
          <a:p>
            <a:pPr marL="0" indent="0">
              <a:buNone/>
            </a:pPr>
            <a:r>
              <a:rPr lang="fr-FR" sz="3800" dirty="0"/>
              <a:t>Dans chaque exemple, la réponse est </a:t>
            </a:r>
            <a:r>
              <a:rPr lang="fr-FR" sz="3800" b="1" dirty="0"/>
              <a:t>3.</a:t>
            </a:r>
            <a:endParaRPr lang="fr-FR" sz="3800" dirty="0"/>
          </a:p>
          <a:p>
            <a:pPr marL="0" indent="0">
              <a:buNone/>
            </a:pPr>
            <a:r>
              <a:rPr lang="fr-FR" sz="3800" dirty="0"/>
              <a:t>Cela s’écrit </a:t>
            </a:r>
            <a:r>
              <a:rPr lang="fr-FR" sz="3800" b="1" dirty="0"/>
              <a:t>12 : 4 = 3</a:t>
            </a:r>
            <a:r>
              <a:rPr lang="fr-FR" sz="3800" dirty="0"/>
              <a:t> </a:t>
            </a:r>
          </a:p>
          <a:p>
            <a:pPr marL="0" indent="0">
              <a:buNone/>
            </a:pPr>
            <a:r>
              <a:rPr lang="fr-FR" sz="3800" dirty="0"/>
              <a:t>« 12 divisé par 4 est égal à </a:t>
            </a:r>
            <a:r>
              <a:rPr lang="fr-FR" sz="3800" b="1" dirty="0"/>
              <a:t>3</a:t>
            </a:r>
            <a:r>
              <a:rPr lang="fr-FR" sz="3800" dirty="0"/>
              <a:t> ».</a:t>
            </a:r>
          </a:p>
          <a:p>
            <a:pPr marL="0" indent="0">
              <a:buNone/>
            </a:pPr>
            <a:r>
              <a:rPr lang="fr-FR" sz="3800" dirty="0"/>
              <a:t>Le résultat de la division s’appelle le </a:t>
            </a:r>
            <a:r>
              <a:rPr lang="fr-FR" sz="3800" b="1" dirty="0"/>
              <a:t>quotient.</a:t>
            </a:r>
            <a:endParaRPr lang="fr-FR" sz="3800" dirty="0"/>
          </a:p>
          <a:p>
            <a:pPr marL="0" indent="0">
              <a:buNone/>
            </a:pPr>
            <a:r>
              <a:rPr lang="fr-FR" sz="3800" dirty="0"/>
              <a:t>Mais, il arrive qu’on ne puisse pas tout partager.</a:t>
            </a:r>
          </a:p>
          <a:p>
            <a:pPr marL="0" indent="0">
              <a:buNone/>
            </a:pPr>
            <a:r>
              <a:rPr lang="fr-FR" sz="3800" dirty="0"/>
              <a:t>Si on a 13 bonbons à partager entre 5 personnes, alors chaque personne reçoit 2 bonbons et il en restera 3.</a:t>
            </a:r>
          </a:p>
          <a:p>
            <a:pPr marL="0" indent="0">
              <a:buNone/>
            </a:pPr>
            <a:r>
              <a:rPr lang="fr-FR" sz="3800" dirty="0"/>
              <a:t>Dans ce cas la division de 13 par 5 s’écrira sous la forme :</a:t>
            </a:r>
          </a:p>
          <a:p>
            <a:pPr marL="0" indent="0">
              <a:buNone/>
            </a:pPr>
            <a:r>
              <a:rPr lang="fr-FR" sz="3800" b="1" dirty="0"/>
              <a:t>13 = 5 x </a:t>
            </a:r>
            <a:r>
              <a:rPr lang="fr-FR" sz="3800" b="1" dirty="0">
                <a:solidFill>
                  <a:srgbClr val="FF0000"/>
                </a:solidFill>
              </a:rPr>
              <a:t>2</a:t>
            </a:r>
            <a:r>
              <a:rPr lang="fr-FR" sz="3800" b="1" dirty="0"/>
              <a:t> +</a:t>
            </a:r>
            <a:r>
              <a:rPr lang="fr-FR" sz="3800" b="1" dirty="0">
                <a:solidFill>
                  <a:srgbClr val="0070C0"/>
                </a:solidFill>
              </a:rPr>
              <a:t>3</a:t>
            </a:r>
            <a:endParaRPr lang="fr-FR" sz="3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800" b="1" dirty="0">
                <a:solidFill>
                  <a:srgbClr val="FF0000"/>
                </a:solidFill>
              </a:rPr>
              <a:t>2</a:t>
            </a:r>
            <a:r>
              <a:rPr lang="fr-FR" sz="3800" dirty="0"/>
              <a:t> est le </a:t>
            </a:r>
            <a:r>
              <a:rPr lang="fr-FR" sz="3800" b="1" dirty="0">
                <a:solidFill>
                  <a:srgbClr val="FF0000"/>
                </a:solidFill>
              </a:rPr>
              <a:t>quotient</a:t>
            </a:r>
            <a:endParaRPr lang="fr-FR" sz="3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3800" dirty="0"/>
              <a:t>Et ce qu’on n’a pas pu partager s’appelle </a:t>
            </a:r>
            <a:r>
              <a:rPr lang="fr-FR" sz="3800" b="1" dirty="0">
                <a:solidFill>
                  <a:srgbClr val="0070C0"/>
                </a:solidFill>
              </a:rPr>
              <a:t>le reste.</a:t>
            </a:r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8BD7355-3543-4A44-99F2-1BB3C8D1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de brochettes </a:t>
            </a:r>
            <a:endParaRPr lang="fr-F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8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Répartir </a:t>
            </a:r>
            <a:r>
              <a:rPr lang="fr-FR" b="1" dirty="0"/>
              <a:t>20</a:t>
            </a:r>
            <a:r>
              <a:rPr lang="fr-FR" dirty="0"/>
              <a:t> bonbons dans </a:t>
            </a:r>
            <a:r>
              <a:rPr lang="fr-FR" b="1" dirty="0"/>
              <a:t>4</a:t>
            </a:r>
            <a:r>
              <a:rPr lang="fr-FR" dirty="0"/>
              <a:t> sachets.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5FC502-17EB-4E73-AA5A-DC4B1A56E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9931" b="61545"/>
          <a:stretch/>
        </p:blipFill>
        <p:spPr>
          <a:xfrm>
            <a:off x="838200" y="2781792"/>
            <a:ext cx="1215887" cy="7613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B0E6F2C-3E08-40B1-81E4-12CE4010E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4966" r="25920" b="28846"/>
          <a:stretch/>
        </p:blipFill>
        <p:spPr>
          <a:xfrm>
            <a:off x="2132699" y="4356441"/>
            <a:ext cx="1541468" cy="166004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1F44A4E-13E2-40E6-8C28-E6B3F51C0A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4966" r="25920" b="28846"/>
          <a:stretch/>
        </p:blipFill>
        <p:spPr>
          <a:xfrm>
            <a:off x="4059388" y="4356440"/>
            <a:ext cx="1541468" cy="16600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53E0F90-C38A-43E2-AC15-9994FFA1A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4966" r="25920" b="28846"/>
          <a:stretch/>
        </p:blipFill>
        <p:spPr>
          <a:xfrm>
            <a:off x="5788455" y="4356440"/>
            <a:ext cx="1541468" cy="16600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D4BF41A-48A3-4BBB-BCA3-7CF9DB0E5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4966" r="25920" b="28846"/>
          <a:stretch/>
        </p:blipFill>
        <p:spPr>
          <a:xfrm>
            <a:off x="7706594" y="4356440"/>
            <a:ext cx="1541468" cy="166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8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Répartir </a:t>
            </a:r>
            <a:r>
              <a:rPr lang="fr-FR" b="1" dirty="0"/>
              <a:t>20</a:t>
            </a:r>
            <a:r>
              <a:rPr lang="fr-FR" dirty="0"/>
              <a:t> bonbons dans </a:t>
            </a:r>
            <a:r>
              <a:rPr lang="fr-FR" b="1" dirty="0"/>
              <a:t>4</a:t>
            </a:r>
            <a:r>
              <a:rPr lang="fr-FR" dirty="0"/>
              <a:t> sachets.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4 x 5 = 20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5 bonbons par sachets, il n’en reste pas.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634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Répartir </a:t>
            </a:r>
            <a:r>
              <a:rPr lang="fr-FR" b="1" dirty="0"/>
              <a:t>42</a:t>
            </a:r>
            <a:r>
              <a:rPr lang="fr-FR" dirty="0"/>
              <a:t> bonbons dans </a:t>
            </a:r>
            <a:r>
              <a:rPr lang="fr-FR" b="1" dirty="0"/>
              <a:t>6</a:t>
            </a:r>
            <a:r>
              <a:rPr lang="fr-FR" dirty="0"/>
              <a:t> sachets.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5FC502-17EB-4E73-AA5A-DC4B1A56E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9931" b="61545"/>
          <a:stretch/>
        </p:blipFill>
        <p:spPr>
          <a:xfrm>
            <a:off x="838200" y="2781792"/>
            <a:ext cx="1215887" cy="7613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C50E2F7-A492-4A33-9D00-33674C8314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4966" r="25920" b="28846"/>
          <a:stretch/>
        </p:blipFill>
        <p:spPr>
          <a:xfrm>
            <a:off x="317754" y="4356440"/>
            <a:ext cx="1541468" cy="16600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B0E6F2C-3E08-40B1-81E4-12CE4010E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4966" r="25920" b="28846"/>
          <a:stretch/>
        </p:blipFill>
        <p:spPr>
          <a:xfrm>
            <a:off x="2132699" y="4356441"/>
            <a:ext cx="1541468" cy="166004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1F44A4E-13E2-40E6-8C28-E6B3F51C0A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4966" r="25920" b="28846"/>
          <a:stretch/>
        </p:blipFill>
        <p:spPr>
          <a:xfrm>
            <a:off x="4059388" y="4356440"/>
            <a:ext cx="1541468" cy="16600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53E0F90-C38A-43E2-AC15-9994FFA1A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4966" r="25920" b="28846"/>
          <a:stretch/>
        </p:blipFill>
        <p:spPr>
          <a:xfrm>
            <a:off x="5788455" y="4356440"/>
            <a:ext cx="1541468" cy="16600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D4BF41A-48A3-4BBB-BCA3-7CF9DB0E5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4966" r="25920" b="28846"/>
          <a:stretch/>
        </p:blipFill>
        <p:spPr>
          <a:xfrm>
            <a:off x="7706594" y="4356440"/>
            <a:ext cx="1541468" cy="166004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73287E8-AFAD-433E-9EE1-D6B1022F1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4966" r="25920" b="28846"/>
          <a:stretch/>
        </p:blipFill>
        <p:spPr>
          <a:xfrm>
            <a:off x="9624733" y="4356440"/>
            <a:ext cx="1541468" cy="166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79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Répartir </a:t>
            </a:r>
            <a:r>
              <a:rPr lang="fr-FR" b="1" dirty="0"/>
              <a:t>42</a:t>
            </a:r>
            <a:r>
              <a:rPr lang="fr-FR" dirty="0"/>
              <a:t> bonbons dans </a:t>
            </a:r>
            <a:r>
              <a:rPr lang="fr-FR" b="1" dirty="0"/>
              <a:t>6</a:t>
            </a:r>
            <a:r>
              <a:rPr lang="fr-FR" dirty="0"/>
              <a:t> sachets.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6 x 7 = 42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7 bonbons par sachets, il n’en reste pas.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525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Répartir </a:t>
            </a:r>
            <a:r>
              <a:rPr lang="fr-FR" b="1" dirty="0"/>
              <a:t>55</a:t>
            </a:r>
            <a:r>
              <a:rPr lang="fr-FR" dirty="0"/>
              <a:t> bonbons dans </a:t>
            </a:r>
            <a:r>
              <a:rPr lang="fr-FR" b="1" dirty="0"/>
              <a:t>6</a:t>
            </a:r>
            <a:r>
              <a:rPr lang="fr-FR" dirty="0"/>
              <a:t> sachets.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5FC502-17EB-4E73-AA5A-DC4B1A56ED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9931" b="61545"/>
          <a:stretch/>
        </p:blipFill>
        <p:spPr>
          <a:xfrm>
            <a:off x="838200" y="2781792"/>
            <a:ext cx="1215887" cy="7613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C50E2F7-A492-4A33-9D00-33674C8314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4966" r="25920" b="28846"/>
          <a:stretch/>
        </p:blipFill>
        <p:spPr>
          <a:xfrm>
            <a:off x="317754" y="4356440"/>
            <a:ext cx="1541468" cy="166004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B0E6F2C-3E08-40B1-81E4-12CE4010E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4966" r="25920" b="28846"/>
          <a:stretch/>
        </p:blipFill>
        <p:spPr>
          <a:xfrm>
            <a:off x="2132699" y="4356441"/>
            <a:ext cx="1541468" cy="166004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1F44A4E-13E2-40E6-8C28-E6B3F51C0A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4966" r="25920" b="28846"/>
          <a:stretch/>
        </p:blipFill>
        <p:spPr>
          <a:xfrm>
            <a:off x="4059388" y="4356440"/>
            <a:ext cx="1541468" cy="166004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53E0F90-C38A-43E2-AC15-9994FFA1A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4966" r="25920" b="28846"/>
          <a:stretch/>
        </p:blipFill>
        <p:spPr>
          <a:xfrm>
            <a:off x="5788455" y="4356440"/>
            <a:ext cx="1541468" cy="166004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D4BF41A-48A3-4BBB-BCA3-7CF9DB0E5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4966" r="25920" b="28846"/>
          <a:stretch/>
        </p:blipFill>
        <p:spPr>
          <a:xfrm>
            <a:off x="7706594" y="4356440"/>
            <a:ext cx="1541468" cy="166004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73287E8-AFAD-433E-9EE1-D6B1022F1C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6" t="14966" r="25920" b="28846"/>
          <a:stretch/>
        </p:blipFill>
        <p:spPr>
          <a:xfrm>
            <a:off x="9624733" y="4356440"/>
            <a:ext cx="1541468" cy="166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00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Répartir </a:t>
            </a:r>
            <a:r>
              <a:rPr lang="fr-FR" b="1" dirty="0"/>
              <a:t>55</a:t>
            </a:r>
            <a:r>
              <a:rPr lang="fr-FR" dirty="0"/>
              <a:t> bonbons dans </a:t>
            </a:r>
            <a:r>
              <a:rPr lang="fr-FR" b="1" dirty="0"/>
              <a:t>6</a:t>
            </a:r>
            <a:r>
              <a:rPr lang="fr-FR" dirty="0"/>
              <a:t> sachets.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6 x 9 + 1 = 55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9 bonbons par sachet, il en reste 1.</a:t>
            </a:r>
          </a:p>
        </p:txBody>
      </p:sp>
    </p:spTree>
    <p:extLst>
      <p:ext uri="{BB962C8B-B14F-4D97-AF65-F5344CB8AC3E}">
        <p14:creationId xmlns:p14="http://schemas.microsoft.com/office/powerpoint/2010/main" val="3315267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Répartir </a:t>
            </a:r>
            <a:r>
              <a:rPr lang="fr-FR" b="1" dirty="0"/>
              <a:t>41</a:t>
            </a:r>
            <a:r>
              <a:rPr lang="fr-FR" dirty="0"/>
              <a:t> salades dans </a:t>
            </a:r>
            <a:r>
              <a:rPr lang="fr-FR" b="1" dirty="0"/>
              <a:t>7 </a:t>
            </a:r>
            <a:r>
              <a:rPr lang="fr-FR" dirty="0"/>
              <a:t>paniers.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2430C4-33C8-4F81-95F5-1DC114799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0" r="72343" b="23244"/>
          <a:stretch/>
        </p:blipFill>
        <p:spPr>
          <a:xfrm>
            <a:off x="568915" y="2414349"/>
            <a:ext cx="1617694" cy="157455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F9AE221-7C93-4606-9166-9D10E69A2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23" y="4915257"/>
            <a:ext cx="1034598" cy="126170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EFDC3A0-ADB1-4DE0-9F38-4773851D6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92" y="4888324"/>
            <a:ext cx="1034598" cy="126170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43884D4-A942-49BF-B1FC-902B9F647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74" y="4895640"/>
            <a:ext cx="1034598" cy="126170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CA3DB5F-496C-4B6E-9A22-FC88385DF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88" y="4895640"/>
            <a:ext cx="1034598" cy="126170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678C869-119F-44DF-879C-5017151F7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386" y="4895640"/>
            <a:ext cx="1034598" cy="126170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2A750F1-226B-4F5A-9110-6B2727FF9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137" y="4888324"/>
            <a:ext cx="1034598" cy="126170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E3F4448-1782-4993-A5FD-47D042F56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487" y="4890781"/>
            <a:ext cx="1034598" cy="12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26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Répartir </a:t>
            </a:r>
            <a:r>
              <a:rPr lang="fr-FR" b="1" dirty="0"/>
              <a:t>41</a:t>
            </a:r>
            <a:r>
              <a:rPr lang="fr-FR" dirty="0"/>
              <a:t> salades dans </a:t>
            </a:r>
            <a:r>
              <a:rPr lang="fr-FR" b="1" dirty="0"/>
              <a:t>7 </a:t>
            </a:r>
            <a:r>
              <a:rPr lang="fr-FR" dirty="0"/>
              <a:t>paniers 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7 x 5 + 6 = 41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5 salades par panier, il en reste 6.</a:t>
            </a:r>
          </a:p>
        </p:txBody>
      </p:sp>
    </p:spTree>
    <p:extLst>
      <p:ext uri="{BB962C8B-B14F-4D97-AF65-F5344CB8AC3E}">
        <p14:creationId xmlns:p14="http://schemas.microsoft.com/office/powerpoint/2010/main" val="140066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de brochettes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 est le problème ?</a:t>
            </a:r>
          </a:p>
        </p:txBody>
      </p:sp>
    </p:spTree>
    <p:extLst>
      <p:ext uri="{BB962C8B-B14F-4D97-AF65-F5344CB8AC3E}">
        <p14:creationId xmlns:p14="http://schemas.microsoft.com/office/powerpoint/2010/main" val="246761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de brochettes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5 kangourous veulent se partager équitablement </a:t>
            </a:r>
            <a:r>
              <a:rPr lang="fr-FR"/>
              <a:t>les brochettes.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734C65-3C32-429E-8ED7-50A60AB0818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1"/>
          <a:stretch/>
        </p:blipFill>
        <p:spPr>
          <a:xfrm>
            <a:off x="3843130" y="3075029"/>
            <a:ext cx="6016487" cy="310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2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de brochettes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allez-vous faire pour trouver la réponse ?</a:t>
            </a:r>
          </a:p>
        </p:txBody>
      </p:sp>
    </p:spTree>
    <p:extLst>
      <p:ext uri="{BB962C8B-B14F-4D97-AF65-F5344CB8AC3E}">
        <p14:creationId xmlns:p14="http://schemas.microsoft.com/office/powerpoint/2010/main" val="36746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de brochettes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Avec les étiquettes :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→ 1 étiquette représente 1 brochette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DBBF86-EAF7-498D-8B28-84BA34A21A8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39"/>
          <a:stretch/>
        </p:blipFill>
        <p:spPr>
          <a:xfrm rot="5400000">
            <a:off x="5191227" y="3070880"/>
            <a:ext cx="1326874" cy="2231956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837D595-3D71-4D18-AB1C-B316691DF2BE}"/>
              </a:ext>
            </a:extLst>
          </p:cNvPr>
          <p:cNvSpPr/>
          <p:nvPr/>
        </p:nvSpPr>
        <p:spPr>
          <a:xfrm>
            <a:off x="2080591" y="3815797"/>
            <a:ext cx="1073426" cy="7421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37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de brochettes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 proposez-vous ?</a:t>
            </a:r>
          </a:p>
        </p:txBody>
      </p:sp>
    </p:spTree>
    <p:extLst>
      <p:ext uri="{BB962C8B-B14F-4D97-AF65-F5344CB8AC3E}">
        <p14:creationId xmlns:p14="http://schemas.microsoft.com/office/powerpoint/2010/main" val="109198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de brochettes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Voici les 3 méthodes :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E92BDC-37DB-465C-8293-8AAB847639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69" y="2743200"/>
            <a:ext cx="3110948" cy="212148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18CC9C7-EAE8-46AB-98E7-3BC969EF25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96" y="2743200"/>
            <a:ext cx="2973125" cy="21214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64538E-09C1-43AE-A70B-3FC067A9F0DB}"/>
              </a:ext>
            </a:extLst>
          </p:cNvPr>
          <p:cNvSpPr/>
          <p:nvPr/>
        </p:nvSpPr>
        <p:spPr>
          <a:xfrm>
            <a:off x="1050234" y="5104830"/>
            <a:ext cx="231581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Additionner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B5F7EA-97F0-42C5-A082-EA4763FFD0A3}"/>
              </a:ext>
            </a:extLst>
          </p:cNvPr>
          <p:cNvSpPr/>
          <p:nvPr/>
        </p:nvSpPr>
        <p:spPr>
          <a:xfrm>
            <a:off x="4803249" y="5104830"/>
            <a:ext cx="231581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Soustraire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E2686D2-0AB4-406F-9C04-40F4A44170B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700" y="2668060"/>
            <a:ext cx="3790122" cy="22639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D30D592-DA87-47EB-95DB-AA51EE3E36BC}"/>
              </a:ext>
            </a:extLst>
          </p:cNvPr>
          <p:cNvSpPr/>
          <p:nvPr/>
        </p:nvSpPr>
        <p:spPr>
          <a:xfrm>
            <a:off x="8895852" y="5219340"/>
            <a:ext cx="231581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Utilisation des tables de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221335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de brochettes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BC89771-90F4-4E17-AC52-25998DA727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00" y="1690688"/>
            <a:ext cx="742497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4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F4F7AD-036B-4B2D-B9A4-834F5C8A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Qu’est-il important de retenir 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69A7705-C887-43CF-AB36-2EB28597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de brochettes </a:t>
            </a:r>
          </a:p>
        </p:txBody>
      </p:sp>
    </p:spTree>
    <p:extLst>
      <p:ext uri="{BB962C8B-B14F-4D97-AF65-F5344CB8AC3E}">
        <p14:creationId xmlns:p14="http://schemas.microsoft.com/office/powerpoint/2010/main" val="35193460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374</Words>
  <Application>Microsoft Office PowerPoint</Application>
  <PresentationFormat>Grand écran</PresentationFormat>
  <Paragraphs>73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Thème Office</vt:lpstr>
      <vt:lpstr>Le sens de la division Séance 2</vt:lpstr>
      <vt:lpstr>Problème de brochettes</vt:lpstr>
      <vt:lpstr>Problème de brochettes</vt:lpstr>
      <vt:lpstr>Problème de brochettes</vt:lpstr>
      <vt:lpstr>Problème de brochettes</vt:lpstr>
      <vt:lpstr>Problème de brochettes</vt:lpstr>
      <vt:lpstr>Problème de brochettes</vt:lpstr>
      <vt:lpstr>Problème de brochettes</vt:lpstr>
      <vt:lpstr>Problème de brochettes </vt:lpstr>
      <vt:lpstr>Problème de brochettes </vt:lpstr>
      <vt:lpstr>Pour s’entrainer … </vt:lpstr>
      <vt:lpstr>Pour s’entrainer … </vt:lpstr>
      <vt:lpstr>Pour s’entrainer … </vt:lpstr>
      <vt:lpstr>Pour s’entrainer … </vt:lpstr>
      <vt:lpstr>Pour s’entrainer … </vt:lpstr>
      <vt:lpstr>Pour s’entrainer … </vt:lpstr>
      <vt:lpstr>Pour s’entrainer … </vt:lpstr>
      <vt:lpstr>Pour s’entrainer 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sens de la division</dc:title>
  <dc:creator>Quillery Florence</dc:creator>
  <cp:lastModifiedBy>Quillery Florence</cp:lastModifiedBy>
  <cp:revision>19</cp:revision>
  <dcterms:created xsi:type="dcterms:W3CDTF">2020-05-23T10:11:42Z</dcterms:created>
  <dcterms:modified xsi:type="dcterms:W3CDTF">2020-05-25T14:31:38Z</dcterms:modified>
</cp:coreProperties>
</file>