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89" r:id="rId6"/>
    <p:sldId id="290" r:id="rId7"/>
    <p:sldId id="262" r:id="rId8"/>
    <p:sldId id="265" r:id="rId9"/>
    <p:sldId id="266" r:id="rId10"/>
    <p:sldId id="284" r:id="rId11"/>
    <p:sldId id="300" r:id="rId12"/>
    <p:sldId id="301" r:id="rId13"/>
    <p:sldId id="302" r:id="rId14"/>
    <p:sldId id="303" r:id="rId15"/>
    <p:sldId id="306" r:id="rId16"/>
    <p:sldId id="305" r:id="rId17"/>
    <p:sldId id="307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1A1905-C809-49E0-B59E-9539094C7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2E22F03-6C9D-433E-8629-32047A358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6B9F7F-32D7-4753-83CE-0897DD0E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BB776B-D5CD-462B-B1C0-0C8751E16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9FA5A0-FA53-43A0-B8E8-C98647416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1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CD6779-5163-4A2B-87D7-20BF751A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E21A87-4DCE-478B-A157-551F47D32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C6BF30-2365-4B03-AC1D-13E3DD292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166F59-564B-403A-AAB5-D73F3A38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78DC9-E709-467A-BD32-0D1A8225F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50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92AAB4-3374-46FD-A400-1E0305698C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9BA2D58-8467-4256-85E5-33EA224D5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B79419-DB72-4694-AD4E-A9711DAF1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4ED3D0-E58A-4ACD-92FF-96445583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276B4D-049B-44AD-882F-CF360AFDA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77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368BF-1DC8-4833-A14A-F7EC07AD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73A0DD-4831-44F4-ACE2-178A8114B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2399AA-27B8-40B7-B811-1864FA72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2A6BD7-27D9-48FE-AC62-8BD2078D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BCB940-489D-4037-ACBE-494113B6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75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F18B09-C414-4CD7-BD0B-5B98E8BEA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3CD15F-C3DF-4138-A1D6-6E2D89D77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C64AE1-D434-4747-AACE-A829DC364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A12AE1-ED00-4981-A648-DDB2255F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36517A-EE6F-4310-A0E1-0025D995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7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260A84-A8EB-4227-B262-19E74029C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97D5F3-26AB-4525-A45A-326BC3D60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7F9EE8-0F41-4E2B-A030-3ACEDF0EA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8BB5E1-72E9-489E-91DB-CC435493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7A6805-35C8-4BC4-ACDE-B2C83A71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5F3146-0E1F-49A1-86C0-8C6EFBE9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35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3F39C-B9EA-4579-8A62-05AAA202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2824FA-1038-4B09-8B15-3052C5157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C7263F-9DEE-4E75-B335-53DB6203B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05AC8F-2E02-49F7-AE93-563956ABE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D59664-884E-4B80-8ADB-56E7662E9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938B1DC-8F8D-4DCC-B6B8-91B6B699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7045C78-6203-44FF-8CC5-57AB6BF0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83DCD71-FBB3-4AB2-843A-D65B422B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0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939223-0F85-4020-81C1-AAFC6ADEE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434C64-1795-4EC6-A379-3BF6132E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CE5736-0C5F-4165-B09B-9CC014A4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8BC1DD-25CB-4C0B-966D-544E0D4B9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94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95FF7A-E52F-44AF-A82D-65890B1B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844F819-AF7C-4705-A6B9-61FA74BD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C4F7C0-E596-40AB-8B7B-7DD550AF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060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84D68-2BF7-452C-94AD-6A47CD7C2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E2FB81-115E-4B06-829A-4E24826A6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B82A5E3-7264-4779-BAD1-1362D1279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3B74B4-8DA3-4003-A7A5-3129AF6C2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8363C3-6853-4BBA-829A-43D97C36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F5FB6-F6C7-42C1-A682-EF3ACE47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504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072175-A98D-41B4-AE46-CD0176E1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ADC85E-1FFC-42DD-969F-EF4F668F4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2CDE49-330A-4F43-A2FE-A30D79160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5984F09-3C51-4028-A2E8-A128C445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DCD6B8-A551-46F2-8FB5-E3491B5D4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FFD85C-461A-4615-8737-C48ECCEC8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150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8F4E5C-00C0-4795-BEB1-38856410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B886260-37CF-445F-B0A9-15B0B5432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2E5F44-E6F0-49C0-9066-66B9CA75DD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524C-88E6-4F38-ACC4-486C1A6F6F30}" type="datetimeFigureOut">
              <a:rPr lang="fr-FR" smtClean="0"/>
              <a:t>25/05/2020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ECA072-0952-41AF-8C04-B401239D6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D8E03-154C-4796-B6C9-AB1A7C230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863D-ECCD-4B3D-93E6-70732EAD8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2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EC73C-CF7C-48CF-8EC9-5638EF0E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0574"/>
            <a:ext cx="9144000" cy="1974574"/>
          </a:xfrm>
        </p:spPr>
        <p:txBody>
          <a:bodyPr/>
          <a:lstStyle/>
          <a:p>
            <a:r>
              <a:rPr lang="fr-FR" dirty="0">
                <a:latin typeface="+mn-lt"/>
              </a:rPr>
              <a:t>Le sens de la division</a:t>
            </a:r>
            <a:br>
              <a:rPr lang="fr-FR" dirty="0">
                <a:latin typeface="+mn-lt"/>
              </a:rPr>
            </a:br>
            <a:r>
              <a:rPr lang="fr-FR" dirty="0">
                <a:latin typeface="+mn-lt"/>
              </a:rPr>
              <a:t>Séance 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76D8C8-A9B6-49DC-A25F-88935D1744DB}"/>
              </a:ext>
            </a:extLst>
          </p:cNvPr>
          <p:cNvPicPr/>
          <p:nvPr/>
        </p:nvPicPr>
        <p:blipFill rotWithShape="1">
          <a:blip r:embed="rId2"/>
          <a:srcRect l="34219" r="34538"/>
          <a:stretch/>
        </p:blipFill>
        <p:spPr bwMode="auto">
          <a:xfrm>
            <a:off x="1391478" y="2690190"/>
            <a:ext cx="4704522" cy="31142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A8BABAF-9653-4170-AC3B-ED82748B13D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60" y="3318428"/>
            <a:ext cx="193357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de la multiplication à la division</a:t>
            </a:r>
          </a:p>
          <a:p>
            <a:pPr marL="0" indent="0">
              <a:buNone/>
            </a:pPr>
            <a:r>
              <a:rPr lang="fr-FR" b="1" dirty="0"/>
              <a:t>- </a:t>
            </a:r>
            <a:r>
              <a:rPr lang="fr-FR" dirty="0"/>
              <a:t>Trouver </a:t>
            </a:r>
            <a:r>
              <a:rPr lang="fr-FR" b="1" dirty="0"/>
              <a:t>35</a:t>
            </a:r>
            <a:r>
              <a:rPr lang="fr-FR" dirty="0"/>
              <a:t> dans les tables et donner les écritures mathématiques correspondantes.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128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de la multiplication à la division</a:t>
            </a:r>
          </a:p>
          <a:p>
            <a:pPr marL="0" indent="0">
              <a:buNone/>
            </a:pPr>
            <a:r>
              <a:rPr lang="fr-FR" b="1" dirty="0"/>
              <a:t>- </a:t>
            </a:r>
            <a:r>
              <a:rPr lang="fr-FR" dirty="0"/>
              <a:t>Trouver </a:t>
            </a:r>
            <a:r>
              <a:rPr lang="fr-FR" b="1" dirty="0"/>
              <a:t>35</a:t>
            </a:r>
            <a:r>
              <a:rPr lang="fr-FR" dirty="0"/>
              <a:t> dans les tables et donner les écritures mathématiques correspondantes.</a:t>
            </a:r>
          </a:p>
          <a:p>
            <a:pPr marL="0" indent="0">
              <a:buNone/>
            </a:pPr>
            <a:r>
              <a:rPr lang="fr-FR" dirty="0"/>
              <a:t>Dans la table de 5 : 5 x 7 = 35       donc   35 : 5 = 7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Dans la table de 7 : 7 x 5 = 35     donc   35 : 7 = 5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8110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de la multiplication à la division</a:t>
            </a:r>
          </a:p>
          <a:p>
            <a:pPr marL="0" indent="0">
              <a:buNone/>
            </a:pPr>
            <a:r>
              <a:rPr lang="fr-FR" b="1" dirty="0"/>
              <a:t>- </a:t>
            </a:r>
            <a:r>
              <a:rPr lang="fr-FR" dirty="0"/>
              <a:t>Trouver </a:t>
            </a:r>
            <a:r>
              <a:rPr lang="fr-FR" b="1" dirty="0"/>
              <a:t>54</a:t>
            </a:r>
            <a:r>
              <a:rPr lang="fr-FR" dirty="0"/>
              <a:t> dans les tables et donner les écritures mathématiques correspondantes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351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de la multiplication à la division</a:t>
            </a:r>
          </a:p>
          <a:p>
            <a:pPr marL="0" indent="0">
              <a:buNone/>
            </a:pPr>
            <a:r>
              <a:rPr lang="fr-FR" b="1" dirty="0"/>
              <a:t>- </a:t>
            </a:r>
            <a:r>
              <a:rPr lang="fr-FR" dirty="0"/>
              <a:t>Trouver </a:t>
            </a:r>
            <a:r>
              <a:rPr lang="fr-FR" b="1" dirty="0"/>
              <a:t>28</a:t>
            </a:r>
            <a:r>
              <a:rPr lang="fr-FR" dirty="0"/>
              <a:t> dans les tables et donner les écritures mathématiques correspondantes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3376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Résoudre des problèmes de division</a:t>
            </a:r>
          </a:p>
          <a:p>
            <a:pPr>
              <a:buFontTx/>
              <a:buChar char="-"/>
            </a:pPr>
            <a:r>
              <a:rPr lang="fr-FR" dirty="0"/>
              <a:t>Situation de groupement :</a:t>
            </a:r>
          </a:p>
          <a:p>
            <a:pPr marL="0" indent="0">
              <a:buNone/>
            </a:pPr>
            <a:r>
              <a:rPr lang="fr-FR" b="1" dirty="0"/>
              <a:t>37</a:t>
            </a:r>
            <a:r>
              <a:rPr lang="fr-FR" dirty="0"/>
              <a:t> œufs ont été ramassés et rangés dans des boîtes de </a:t>
            </a:r>
            <a:r>
              <a:rPr lang="fr-FR" b="1" dirty="0"/>
              <a:t>6</a:t>
            </a:r>
            <a:r>
              <a:rPr lang="fr-FR" dirty="0"/>
              <a:t>, combien de boîtes ont été remplies ?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E40C8B-4A4C-443B-B436-A9FDB6F7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596" y="4001294"/>
            <a:ext cx="1176379" cy="1776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A90515-874C-43BA-9323-A9A936D61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41" y="3981806"/>
            <a:ext cx="1951815" cy="179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80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/>
              <a:t>Activité : Résoudre des problèmes de division</a:t>
            </a:r>
          </a:p>
          <a:p>
            <a:pPr>
              <a:buFontTx/>
              <a:buChar char="-"/>
            </a:pPr>
            <a:r>
              <a:rPr lang="fr-FR" dirty="0"/>
              <a:t>Situation de groupement :</a:t>
            </a:r>
          </a:p>
          <a:p>
            <a:pPr marL="0" indent="0">
              <a:buNone/>
            </a:pPr>
            <a:r>
              <a:rPr lang="fr-FR" b="1" dirty="0"/>
              <a:t>37</a:t>
            </a:r>
            <a:r>
              <a:rPr lang="fr-FR" dirty="0"/>
              <a:t> œufs ont été ramassés et rangés dans des boîtes de </a:t>
            </a:r>
            <a:r>
              <a:rPr lang="fr-FR" b="1" dirty="0"/>
              <a:t>6</a:t>
            </a:r>
            <a:r>
              <a:rPr lang="fr-FR" dirty="0"/>
              <a:t>, combien de boîtes ont été remplies 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6 x 5 = 30</a:t>
            </a:r>
          </a:p>
          <a:p>
            <a:pPr marL="0" indent="0">
              <a:buNone/>
            </a:pPr>
            <a:r>
              <a:rPr lang="fr-FR" dirty="0"/>
              <a:t>6 x 6 = 36</a:t>
            </a:r>
          </a:p>
          <a:p>
            <a:pPr marL="0" indent="0">
              <a:buNone/>
            </a:pPr>
            <a:r>
              <a:rPr lang="fr-FR" dirty="0"/>
              <a:t>6 x 7 = 42</a:t>
            </a:r>
          </a:p>
          <a:p>
            <a:pPr marL="0" indent="0">
              <a:buNone/>
            </a:pPr>
            <a:r>
              <a:rPr lang="fr-FR" dirty="0"/>
              <a:t>6 x 6 + 1 = 37</a:t>
            </a:r>
          </a:p>
          <a:p>
            <a:pPr marL="0" indent="0">
              <a:buNone/>
            </a:pPr>
            <a:r>
              <a:rPr lang="fr-FR" dirty="0"/>
              <a:t>6 boîtes pleines, il reste 1 œuf.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215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Résoudre des problèmes de division</a:t>
            </a:r>
          </a:p>
          <a:p>
            <a:pPr>
              <a:buFontTx/>
              <a:buChar char="-"/>
            </a:pPr>
            <a:r>
              <a:rPr lang="fr-FR" dirty="0"/>
              <a:t>Situation de partage : 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Préparer </a:t>
            </a:r>
            <a:r>
              <a:rPr lang="fr-FR" b="1" dirty="0"/>
              <a:t>5</a:t>
            </a:r>
            <a:r>
              <a:rPr lang="fr-FR" dirty="0"/>
              <a:t> bouquets avec </a:t>
            </a:r>
            <a:r>
              <a:rPr lang="fr-FR" b="1" dirty="0"/>
              <a:t>37</a:t>
            </a:r>
            <a:r>
              <a:rPr lang="fr-FR" dirty="0"/>
              <a:t> fleurs à répartir équitablement.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4CC36C4-FE43-4F05-B590-0C34E9BC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808" y="4562061"/>
            <a:ext cx="1517374" cy="15173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48F145-F166-40F1-9EB7-1F7773DA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182" y="4562061"/>
            <a:ext cx="1517374" cy="151737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BA9A4E2-58D9-4B81-A50C-8537EE7E1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738" y="4562061"/>
            <a:ext cx="1517374" cy="151737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20B45BC-7A1D-44A5-A86A-67B4FFE12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086" y="4562061"/>
            <a:ext cx="1517374" cy="151737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94CBAFD-39B4-4E92-A8EB-A4AAD350D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460" y="4562061"/>
            <a:ext cx="1517374" cy="151737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8970D26-8EEC-4A33-8164-483587E06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03" y="4217575"/>
            <a:ext cx="1470897" cy="110317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0A6288C-C396-4DBC-A97B-496ECFB9A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0" y="4217575"/>
            <a:ext cx="1470897" cy="110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0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E6747-E4CB-4E27-9FB9-54548E538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Pour s’entrainer </a:t>
            </a:r>
            <a:r>
              <a:rPr lang="fr-FR" b="1" dirty="0">
                <a:latin typeface="+mn-lt"/>
              </a:rPr>
              <a:t>…</a:t>
            </a:r>
            <a:br>
              <a:rPr lang="fr-FR" b="1" dirty="0">
                <a:latin typeface="+mn-lt"/>
              </a:rPr>
            </a:br>
            <a:endParaRPr lang="fr-FR" sz="2400" dirty="0"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FC8E5D-7C80-4A5D-8B16-D4FAEAD02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/>
              <a:t>Activité : Résoudre des problèmes de division</a:t>
            </a:r>
          </a:p>
          <a:p>
            <a:pPr>
              <a:buFontTx/>
              <a:buChar char="-"/>
            </a:pPr>
            <a:r>
              <a:rPr lang="fr-FR" dirty="0"/>
              <a:t>Situation de partage : 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Préparer </a:t>
            </a:r>
            <a:r>
              <a:rPr lang="fr-FR" b="1" dirty="0"/>
              <a:t>5</a:t>
            </a:r>
            <a:r>
              <a:rPr lang="fr-FR" dirty="0"/>
              <a:t> bouquets avec </a:t>
            </a:r>
            <a:r>
              <a:rPr lang="fr-FR" b="1" dirty="0"/>
              <a:t>37</a:t>
            </a:r>
            <a:r>
              <a:rPr lang="fr-FR" dirty="0"/>
              <a:t> fleurs à répartir équitablement.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37 : 5 = ?</a:t>
            </a:r>
          </a:p>
          <a:p>
            <a:pPr marL="0" indent="0">
              <a:buNone/>
            </a:pPr>
            <a:r>
              <a:rPr lang="fr-FR" dirty="0"/>
              <a:t>5 x 7 + 2 = 37</a:t>
            </a:r>
          </a:p>
          <a:p>
            <a:pPr marL="0" indent="0">
              <a:buNone/>
            </a:pPr>
            <a:r>
              <a:rPr lang="fr-FR" dirty="0"/>
              <a:t>Chaque vase aura 7 fleurs, il restera 2 fleurs.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979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 est le problème ?</a:t>
            </a:r>
          </a:p>
        </p:txBody>
      </p:sp>
    </p:spTree>
    <p:extLst>
      <p:ext uri="{BB962C8B-B14F-4D97-AF65-F5344CB8AC3E}">
        <p14:creationId xmlns:p14="http://schemas.microsoft.com/office/powerpoint/2010/main" val="246761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aider Gudule à effectuer le partage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0AA3B8-C45E-4413-A91E-C94CE37C175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74" y="2827488"/>
            <a:ext cx="6206656" cy="324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8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Comment allez-vous faire pour trouver la réponse ?</a:t>
            </a:r>
          </a:p>
        </p:txBody>
      </p:sp>
    </p:spTree>
    <p:extLst>
      <p:ext uri="{BB962C8B-B14F-4D97-AF65-F5344CB8AC3E}">
        <p14:creationId xmlns:p14="http://schemas.microsoft.com/office/powerpoint/2010/main" val="36746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Avec les étiquettes :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→ 1 étiquette représente 1 pépite d’or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837D595-3D71-4D18-AB1C-B316691DF2BE}"/>
              </a:ext>
            </a:extLst>
          </p:cNvPr>
          <p:cNvSpPr/>
          <p:nvPr/>
        </p:nvSpPr>
        <p:spPr>
          <a:xfrm>
            <a:off x="2080591" y="3815797"/>
            <a:ext cx="1073426" cy="7421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0AFDDD-631B-437D-A1AD-6DD0EF8F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421" y="3566074"/>
            <a:ext cx="1244878" cy="124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74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237A47-F42D-41D5-8920-A171B338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 proposez-vous ?</a:t>
            </a:r>
          </a:p>
        </p:txBody>
      </p:sp>
    </p:spTree>
    <p:extLst>
      <p:ext uri="{BB962C8B-B14F-4D97-AF65-F5344CB8AC3E}">
        <p14:creationId xmlns:p14="http://schemas.microsoft.com/office/powerpoint/2010/main" val="1091985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834DF8-976B-40F3-9C41-C0493A226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</a:t>
            </a:r>
            <a:br>
              <a:rPr lang="fr-FR" sz="2800" b="1" dirty="0">
                <a:latin typeface="+mn-lt"/>
              </a:rPr>
            </a:br>
            <a:r>
              <a:rPr lang="fr-FR" sz="2800" dirty="0">
                <a:latin typeface="+mn-lt"/>
              </a:rPr>
              <a:t>La méthode de Ronfleur </a:t>
            </a:r>
            <a:endParaRPr lang="fr-FR" sz="2800" b="1" dirty="0">
              <a:latin typeface="+mn-lt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AA6EE9B-468B-42A6-9B7D-4C95941EEEE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47" y="1825625"/>
            <a:ext cx="78521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F4F7AD-036B-4B2D-B9A4-834F5C8AE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Qu’est-il important de retenir ?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69A7705-C887-43CF-AB36-2EB285970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 </a:t>
            </a:r>
          </a:p>
        </p:txBody>
      </p:sp>
    </p:spTree>
    <p:extLst>
      <p:ext uri="{BB962C8B-B14F-4D97-AF65-F5344CB8AC3E}">
        <p14:creationId xmlns:p14="http://schemas.microsoft.com/office/powerpoint/2010/main" val="3519346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43A912-AE7C-4BE4-91C6-9FCA85DEF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538038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dirty="0">
                <a:highlight>
                  <a:srgbClr val="FFFF00"/>
                </a:highlight>
              </a:rPr>
              <a:t>D’après MHM :</a:t>
            </a:r>
          </a:p>
          <a:p>
            <a:pPr marL="0" indent="0" algn="ctr">
              <a:buNone/>
            </a:pPr>
            <a:r>
              <a:rPr lang="fr-FR" sz="5100" b="1" dirty="0"/>
              <a:t>Leçon 17 : La division</a:t>
            </a:r>
            <a:endParaRPr lang="fr-FR" sz="5100" dirty="0"/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pPr marL="0" indent="0">
              <a:buNone/>
            </a:pPr>
            <a:r>
              <a:rPr lang="fr-FR" sz="3800" b="1" dirty="0">
                <a:sym typeface="Wingdings" panose="05000000000000000000" pitchFamily="2" charset="2"/>
              </a:rPr>
              <a:t></a:t>
            </a:r>
            <a:r>
              <a:rPr lang="fr-FR" sz="3800" b="1" dirty="0"/>
              <a:t> Je sais faire la division et je connais le vocabulaire.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Dans chaque exemple, la réponse est </a:t>
            </a:r>
            <a:r>
              <a:rPr lang="fr-FR" sz="3800" b="1" dirty="0"/>
              <a:t>3.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Cela s’écrit </a:t>
            </a:r>
            <a:r>
              <a:rPr lang="fr-FR" sz="3800" b="1" dirty="0"/>
              <a:t>12 : 4 = 3</a:t>
            </a:r>
            <a:r>
              <a:rPr lang="fr-FR" sz="3800" dirty="0"/>
              <a:t> </a:t>
            </a:r>
          </a:p>
          <a:p>
            <a:pPr marL="0" indent="0">
              <a:buNone/>
            </a:pPr>
            <a:r>
              <a:rPr lang="fr-FR" sz="3800" dirty="0"/>
              <a:t>« 12 divisé par 4 est égal à </a:t>
            </a:r>
            <a:r>
              <a:rPr lang="fr-FR" sz="3800" b="1" dirty="0"/>
              <a:t>3</a:t>
            </a:r>
            <a:r>
              <a:rPr lang="fr-FR" sz="3800" dirty="0"/>
              <a:t> ».</a:t>
            </a:r>
          </a:p>
          <a:p>
            <a:pPr marL="0" indent="0">
              <a:buNone/>
            </a:pPr>
            <a:r>
              <a:rPr lang="fr-FR" sz="3800" dirty="0"/>
              <a:t>Le résultat de la division s’appelle le </a:t>
            </a:r>
            <a:r>
              <a:rPr lang="fr-FR" sz="3800" b="1" dirty="0"/>
              <a:t>quotient.</a:t>
            </a:r>
            <a:endParaRPr lang="fr-FR" sz="3800" dirty="0"/>
          </a:p>
          <a:p>
            <a:pPr marL="0" indent="0">
              <a:buNone/>
            </a:pPr>
            <a:r>
              <a:rPr lang="fr-FR" sz="3800" dirty="0"/>
              <a:t>Mais, il arrive qu’on ne puisse pas tout partager.</a:t>
            </a:r>
          </a:p>
          <a:p>
            <a:pPr marL="0" indent="0">
              <a:buNone/>
            </a:pPr>
            <a:r>
              <a:rPr lang="fr-FR" sz="3800" dirty="0"/>
              <a:t>Si on a 13 bonbons à partager entre 5 personnes, alors chaque personne reçoit 2 bonbons et il en restera 3.</a:t>
            </a:r>
          </a:p>
          <a:p>
            <a:pPr marL="0" indent="0">
              <a:buNone/>
            </a:pPr>
            <a:r>
              <a:rPr lang="fr-FR" sz="3800" dirty="0"/>
              <a:t>Dans ce cas la division de 13 par 5 s’écrira sous la forme :</a:t>
            </a:r>
          </a:p>
          <a:p>
            <a:pPr marL="0" indent="0">
              <a:buNone/>
            </a:pPr>
            <a:r>
              <a:rPr lang="fr-FR" sz="3800" b="1" dirty="0"/>
              <a:t>13 = 5 x </a:t>
            </a:r>
            <a:r>
              <a:rPr lang="fr-FR" sz="3800" b="1" dirty="0">
                <a:solidFill>
                  <a:srgbClr val="FF0000"/>
                </a:solidFill>
              </a:rPr>
              <a:t>2</a:t>
            </a:r>
            <a:r>
              <a:rPr lang="fr-FR" sz="3800" b="1" dirty="0"/>
              <a:t> +</a:t>
            </a:r>
            <a:r>
              <a:rPr lang="fr-FR" sz="3800" b="1" dirty="0">
                <a:solidFill>
                  <a:srgbClr val="0070C0"/>
                </a:solidFill>
              </a:rPr>
              <a:t>3</a:t>
            </a:r>
            <a:endParaRPr lang="fr-FR" sz="3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rgbClr val="FF0000"/>
                </a:solidFill>
              </a:rPr>
              <a:t>2</a:t>
            </a:r>
            <a:r>
              <a:rPr lang="fr-FR" sz="3800" dirty="0"/>
              <a:t> est le </a:t>
            </a:r>
            <a:r>
              <a:rPr lang="fr-FR" sz="3800" b="1" dirty="0">
                <a:solidFill>
                  <a:srgbClr val="FF0000"/>
                </a:solidFill>
              </a:rPr>
              <a:t>quotient</a:t>
            </a:r>
            <a:endParaRPr lang="fr-F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800" dirty="0"/>
              <a:t>Et ce qu’on n’a pas pu partager s’appelle </a:t>
            </a:r>
            <a:r>
              <a:rPr lang="fr-FR" sz="3800" b="1" dirty="0">
                <a:solidFill>
                  <a:srgbClr val="0070C0"/>
                </a:solidFill>
              </a:rPr>
              <a:t>le reste.</a:t>
            </a:r>
          </a:p>
          <a:p>
            <a:pPr marL="0" indent="0">
              <a:buNone/>
            </a:pPr>
            <a:r>
              <a:rPr lang="fr-FR" b="1" dirty="0"/>
              <a:t> 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C8BD7355-3543-4A44-99F2-1BB3C8D1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Problème : le trésor </a:t>
            </a:r>
            <a:endParaRPr lang="fr-F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812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523</Words>
  <Application>Microsoft Office PowerPoint</Application>
  <PresentationFormat>Grand écran</PresentationFormat>
  <Paragraphs>73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Le sens de la division Séance 3</vt:lpstr>
      <vt:lpstr>Problème : le trésor</vt:lpstr>
      <vt:lpstr>Problème : le trésor</vt:lpstr>
      <vt:lpstr>Problème : le trésor</vt:lpstr>
      <vt:lpstr>Problème : le trésor</vt:lpstr>
      <vt:lpstr>Problème : le trésor</vt:lpstr>
      <vt:lpstr>Problème : le trésor La méthode de Ronfleur </vt:lpstr>
      <vt:lpstr>Problème : le trésor </vt:lpstr>
      <vt:lpstr>Problème : le trésor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  <vt:lpstr>Pour s’entrainer 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sens de la division</dc:title>
  <dc:creator>Quillery Florence</dc:creator>
  <cp:lastModifiedBy>Quillery Florence</cp:lastModifiedBy>
  <cp:revision>28</cp:revision>
  <dcterms:created xsi:type="dcterms:W3CDTF">2020-05-23T10:11:42Z</dcterms:created>
  <dcterms:modified xsi:type="dcterms:W3CDTF">2020-05-25T16:07:36Z</dcterms:modified>
</cp:coreProperties>
</file>